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301" r:id="rId2"/>
    <p:sldId id="274" r:id="rId3"/>
    <p:sldId id="324" r:id="rId4"/>
    <p:sldId id="275" r:id="rId5"/>
    <p:sldId id="276" r:id="rId6"/>
    <p:sldId id="277" r:id="rId7"/>
    <p:sldId id="279" r:id="rId8"/>
    <p:sldId id="322" r:id="rId9"/>
    <p:sldId id="32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3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1"/>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09/08/1441</a:t>
            </a:fld>
            <a:endParaRPr lang="ar-SA"/>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marefa.org/index.php?title=%D8%A7%D9%84%D9%85%D9%86%D8%B7%D9%82%D8%A9_%D8%A7%D9%84%D8%B9%D8%B1%D8%A8%D9%8A%D8%A9&amp;action=edit&amp;redlink=1" TargetMode="External"/><Relationship Id="rId2" Type="http://schemas.openxmlformats.org/officeDocument/2006/relationships/hyperlink" Target="http://www.marefa.org/index.php?title=%D8%A5%D8%B0%D8%A7%D8%B9%D8%A9_%D8%A7%D9%84%D8%A5%D8%B3%D9%83%D9%86%D8%AF%D8%B1%D9%8A%D8%A9_%D8%A7%D9%84%D8%A5%D9%82%D9%84%D9%8A%D9%85%D9%8A%D8%A9&amp;action=edit&amp;redlink=1" TargetMode="External"/><Relationship Id="rId1" Type="http://schemas.openxmlformats.org/officeDocument/2006/relationships/slideLayout" Target="../slideLayouts/slideLayout4.xml"/><Relationship Id="rId6" Type="http://schemas.openxmlformats.org/officeDocument/2006/relationships/hyperlink" Target="http://www.marefa.org/index.php?title=%D8%A7%D9%84%D8%A5%D8%B0%D8%A7%D8%B9%D9%8A_%D8%AD%D8%A7%D9%81%D8%B8_%D8%B9%D8%A8%D8%AF_%D8%A7%D9%84%D9%88%D9%87%D8%A7%D8%A8&amp;action=edit&amp;redlink=1" TargetMode="External"/><Relationship Id="rId5" Type="http://schemas.openxmlformats.org/officeDocument/2006/relationships/hyperlink" Target="http://www.marefa.org/index.php?title=%D8%A7%D9%84%D9%85%D8%B3%D9%84%D8%B3%D9%84_%D8%A7%D9%84%D8%A5%D8%B0%D8%A7%D8%B9%D9%8A&amp;action=edit&amp;redlink=1" TargetMode="External"/><Relationship Id="rId4" Type="http://schemas.openxmlformats.org/officeDocument/2006/relationships/hyperlink" Target="http://www.marefa.org/index.php?title=%D8%A7%D9%84%D8%AA%D9%85%D8%AB%D9%8A%D9%84%D9%8A%D8%A9&amp;action=edit&amp;redlink=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arefa.org/index.php?title=26_%D9%8A%D9%88%D9%84%D9%8A%D9%88_1954%D9%85&amp;action=edit&amp;redlink=1" TargetMode="External"/><Relationship Id="rId2" Type="http://schemas.openxmlformats.org/officeDocument/2006/relationships/hyperlink" Target="http://www.marefa.org/index.php?title=%D9%86%D8%B8%D8%A7%D9%85_%D8%A7%D9%84%D8%AD%D9%83%D9%85_%D8%A7%D9%84%D9%85%D8%AD%D9%84%D9%8A&amp;action=edit&amp;redlink=1"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493294" y="2094481"/>
            <a:ext cx="4038600" cy="4680520"/>
          </a:xfrm>
        </p:spPr>
        <p:style>
          <a:lnRef idx="1">
            <a:schemeClr val="accent4"/>
          </a:lnRef>
          <a:fillRef idx="2">
            <a:schemeClr val="accent4"/>
          </a:fillRef>
          <a:effectRef idx="1">
            <a:schemeClr val="accent4"/>
          </a:effectRef>
          <a:fontRef idx="minor">
            <a:schemeClr val="dk1"/>
          </a:fontRef>
        </p:style>
        <p:txBody>
          <a:bodyPr/>
          <a:lstStyle/>
          <a:p>
            <a:pPr marL="0" lvl="0" indent="0" algn="ctr">
              <a:buClr>
                <a:srgbClr val="0BD0D9"/>
              </a:buClr>
              <a:buNone/>
            </a:pPr>
            <a:r>
              <a:rPr lang="ar-EG" sz="3700" dirty="0">
                <a:solidFill>
                  <a:prstClr val="black"/>
                </a:solidFill>
                <a:cs typeface="PT Bold Heading" pitchFamily="2" charset="-78"/>
              </a:rPr>
              <a:t>إعداد/</a:t>
            </a:r>
          </a:p>
          <a:p>
            <a:pPr marL="0" lvl="0" indent="0" algn="ctr">
              <a:buClr>
                <a:srgbClr val="0BD0D9"/>
              </a:buClr>
              <a:buNone/>
            </a:pPr>
            <a:r>
              <a:rPr lang="ar-EG" sz="3700" dirty="0">
                <a:solidFill>
                  <a:prstClr val="black"/>
                </a:solidFill>
                <a:cs typeface="PT Bold Heading" pitchFamily="2" charset="-78"/>
              </a:rPr>
              <a:t>د. غادة ممدوح</a:t>
            </a:r>
          </a:p>
          <a:p>
            <a:pPr marL="0" lvl="0" indent="0" algn="ctr">
              <a:buClr>
                <a:srgbClr val="0BD0D9"/>
              </a:buClr>
              <a:buNone/>
            </a:pPr>
            <a:r>
              <a:rPr lang="ar-EG" sz="3700" dirty="0">
                <a:solidFill>
                  <a:prstClr val="black"/>
                </a:solidFill>
                <a:cs typeface="PT Bold Heading" pitchFamily="2" charset="-78"/>
              </a:rPr>
              <a:t>مدرس الإذاعة والتلفزيون </a:t>
            </a:r>
            <a:endParaRPr lang="ar-EG" sz="3700" dirty="0" smtClean="0">
              <a:solidFill>
                <a:prstClr val="black"/>
              </a:solidFill>
              <a:cs typeface="PT Bold Heading" pitchFamily="2" charset="-78"/>
            </a:endParaRPr>
          </a:p>
          <a:p>
            <a:pPr marL="0" lvl="0" indent="0" algn="ctr">
              <a:buClr>
                <a:srgbClr val="0BD0D9"/>
              </a:buClr>
              <a:buNone/>
            </a:pPr>
            <a:r>
              <a:rPr lang="ar-EG" sz="3700" dirty="0" smtClean="0">
                <a:solidFill>
                  <a:prstClr val="black"/>
                </a:solidFill>
                <a:cs typeface="PT Bold Heading" pitchFamily="2" charset="-78"/>
              </a:rPr>
              <a:t>بقسم </a:t>
            </a:r>
            <a:r>
              <a:rPr lang="ar-EG" sz="3700" dirty="0">
                <a:solidFill>
                  <a:prstClr val="black"/>
                </a:solidFill>
                <a:cs typeface="PT Bold Heading" pitchFamily="2" charset="-78"/>
              </a:rPr>
              <a:t>الإعلام </a:t>
            </a:r>
          </a:p>
          <a:p>
            <a:pPr marL="0" lvl="0" indent="0" algn="ctr">
              <a:buClr>
                <a:srgbClr val="0BD0D9"/>
              </a:buClr>
              <a:buNone/>
            </a:pPr>
            <a:r>
              <a:rPr lang="ar-EG" sz="3700" dirty="0">
                <a:solidFill>
                  <a:prstClr val="black"/>
                </a:solidFill>
                <a:cs typeface="PT Bold Heading" pitchFamily="2" charset="-78"/>
              </a:rPr>
              <a:t>كلية </a:t>
            </a:r>
            <a:r>
              <a:rPr lang="ar-EG" sz="3700" dirty="0" smtClean="0">
                <a:solidFill>
                  <a:prstClr val="black"/>
                </a:solidFill>
                <a:cs typeface="PT Bold Heading" pitchFamily="2" charset="-78"/>
              </a:rPr>
              <a:t>الآداب</a:t>
            </a:r>
          </a:p>
          <a:p>
            <a:pPr marL="0" lvl="0" indent="0" algn="ctr">
              <a:buClr>
                <a:srgbClr val="0BD0D9"/>
              </a:buClr>
              <a:buNone/>
            </a:pPr>
            <a:r>
              <a:rPr lang="ar-EG" sz="3700" dirty="0" smtClean="0">
                <a:solidFill>
                  <a:prstClr val="black"/>
                </a:solidFill>
                <a:cs typeface="PT Bold Heading" pitchFamily="2" charset="-78"/>
              </a:rPr>
              <a:t>جامعة </a:t>
            </a:r>
            <a:r>
              <a:rPr lang="ar-EG" sz="3700" dirty="0">
                <a:solidFill>
                  <a:prstClr val="black"/>
                </a:solidFill>
                <a:cs typeface="PT Bold Heading" pitchFamily="2" charset="-78"/>
              </a:rPr>
              <a:t>بنها</a:t>
            </a:r>
            <a:endParaRPr lang="en-US" dirty="0"/>
          </a:p>
        </p:txBody>
      </p:sp>
      <p:sp>
        <p:nvSpPr>
          <p:cNvPr id="4" name="Rectangle 3"/>
          <p:cNvSpPr/>
          <p:nvPr/>
        </p:nvSpPr>
        <p:spPr>
          <a:xfrm>
            <a:off x="228118" y="476672"/>
            <a:ext cx="8568952" cy="144655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lvl="0" algn="ctr"/>
            <a:r>
              <a:rPr lang="ar-EG" sz="4400" dirty="0">
                <a:solidFill>
                  <a:srgbClr val="FF0000"/>
                </a:solidFill>
                <a:cs typeface="PT Bold Heading" pitchFamily="2" charset="-78"/>
              </a:rPr>
              <a:t>مقرر الإذاعات والقنوات الإقليمية</a:t>
            </a:r>
          </a:p>
          <a:p>
            <a:pPr lvl="0" algn="ctr"/>
            <a:r>
              <a:rPr lang="ar-EG" sz="4400" dirty="0">
                <a:solidFill>
                  <a:srgbClr val="FF0000"/>
                </a:solidFill>
                <a:cs typeface="PT Bold Heading" pitchFamily="2" charset="-78"/>
              </a:rPr>
              <a:t>المحاضرة </a:t>
            </a:r>
            <a:r>
              <a:rPr lang="ar-EG" sz="4400" dirty="0" smtClean="0">
                <a:solidFill>
                  <a:srgbClr val="FF0000"/>
                </a:solidFill>
                <a:cs typeface="PT Bold Heading" pitchFamily="2" charset="-78"/>
              </a:rPr>
              <a:t>الثامنة</a:t>
            </a:r>
            <a:endParaRPr lang="en-US" sz="4400" dirty="0">
              <a:solidFill>
                <a:srgbClr val="FF0000"/>
              </a:solidFill>
              <a:cs typeface="PT Bold Heading" pitchFamily="2" charset="-78"/>
            </a:endParaRPr>
          </a:p>
        </p:txBody>
      </p:sp>
    </p:spTree>
    <p:extLst>
      <p:ext uri="{BB962C8B-B14F-4D97-AF65-F5344CB8AC3E}">
        <p14:creationId xmlns:p14="http://schemas.microsoft.com/office/powerpoint/2010/main" val="6639989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476672"/>
            <a:ext cx="8568952" cy="6192687"/>
          </a:xfr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rtl="1">
              <a:spcBef>
                <a:spcPts val="0"/>
              </a:spcBef>
              <a:spcAft>
                <a:spcPts val="0"/>
              </a:spcAft>
              <a:buNone/>
            </a:pPr>
            <a:r>
              <a:rPr lang="ar-EG" sz="3000" b="1" dirty="0" smtClean="0">
                <a:solidFill>
                  <a:srgbClr val="FF0000"/>
                </a:solidFill>
                <a:latin typeface="Calibri"/>
                <a:ea typeface="Calibri"/>
                <a:cs typeface="PT Bold Heading" pitchFamily="2" charset="-78"/>
              </a:rPr>
              <a:t>1</a:t>
            </a:r>
          </a:p>
          <a:p>
            <a:pPr marL="0" marR="0" lvl="0" indent="0" algn="ctr" rtl="1">
              <a:spcBef>
                <a:spcPts val="0"/>
              </a:spcBef>
              <a:spcAft>
                <a:spcPts val="0"/>
              </a:spcAft>
              <a:buNone/>
            </a:pPr>
            <a:r>
              <a:rPr lang="ar-EG" sz="3000" b="1" dirty="0" smtClean="0">
                <a:solidFill>
                  <a:srgbClr val="FF0000"/>
                </a:solidFill>
                <a:latin typeface="Calibri"/>
                <a:ea typeface="Calibri"/>
                <a:cs typeface="PT Bold Heading" pitchFamily="2" charset="-78"/>
              </a:rPr>
              <a:t>نشأة الإذاعات الإقليمية في مصر/</a:t>
            </a:r>
          </a:p>
          <a:p>
            <a:pPr marL="0" marR="0" algn="just" rtl="1">
              <a:lnSpc>
                <a:spcPct val="120000"/>
              </a:lnSpc>
              <a:spcBef>
                <a:spcPts val="0"/>
              </a:spcBef>
              <a:spcAft>
                <a:spcPts val="0"/>
              </a:spcAft>
            </a:pPr>
            <a:r>
              <a:rPr lang="ar-SA" sz="3000" b="1" dirty="0">
                <a:solidFill>
                  <a:srgbClr val="000000"/>
                </a:solidFill>
                <a:latin typeface="Calibri"/>
                <a:ea typeface="Calibri"/>
                <a:cs typeface="Times New Roman"/>
              </a:rPr>
              <a:t>لم يكن في مصر حتى عام 1980 إلا إذاعة الإسكندرية المحلية </a:t>
            </a:r>
            <a:r>
              <a:rPr lang="ar-SA" sz="3000" b="1" dirty="0" smtClean="0">
                <a:solidFill>
                  <a:srgbClr val="000000"/>
                </a:solidFill>
                <a:latin typeface="Calibri"/>
                <a:ea typeface="Calibri"/>
                <a:cs typeface="Times New Roman"/>
              </a:rPr>
              <a:t>التي </a:t>
            </a:r>
            <a:r>
              <a:rPr lang="ar-SA" sz="3000" b="1" dirty="0">
                <a:solidFill>
                  <a:srgbClr val="000000"/>
                </a:solidFill>
                <a:latin typeface="Calibri"/>
                <a:ea typeface="Calibri"/>
                <a:cs typeface="Times New Roman"/>
              </a:rPr>
              <a:t>بدأت عام 1954، </a:t>
            </a:r>
            <a:r>
              <a:rPr lang="ar-SA" sz="3000" b="1" dirty="0" smtClean="0">
                <a:solidFill>
                  <a:srgbClr val="000000"/>
                </a:solidFill>
                <a:latin typeface="Calibri"/>
                <a:ea typeface="Calibri"/>
                <a:cs typeface="Times New Roman"/>
              </a:rPr>
              <a:t>وتعتبر </a:t>
            </a:r>
            <a:r>
              <a:rPr lang="ar-SA" sz="3000" b="1" dirty="0">
                <a:solidFill>
                  <a:srgbClr val="000000"/>
                </a:solidFill>
                <a:latin typeface="Calibri"/>
                <a:ea typeface="Calibri"/>
                <a:cs typeface="Times New Roman"/>
              </a:rPr>
              <a:t>شبكة الإذاعات الإقليمية من الشبكات التي يعتمد عليها في عمليات التنمية الإقليمية والمحلية </a:t>
            </a:r>
            <a:r>
              <a:rPr lang="ar-SA" sz="3000" b="1" dirty="0" smtClean="0">
                <a:solidFill>
                  <a:srgbClr val="000000"/>
                </a:solidFill>
                <a:latin typeface="Calibri"/>
                <a:ea typeface="Calibri"/>
                <a:cs typeface="Times New Roman"/>
              </a:rPr>
              <a:t>نظراً </a:t>
            </a:r>
            <a:r>
              <a:rPr lang="ar-SA" sz="3000" b="1" dirty="0">
                <a:solidFill>
                  <a:srgbClr val="000000"/>
                </a:solidFill>
                <a:latin typeface="Calibri"/>
                <a:ea typeface="Calibri"/>
                <a:cs typeface="Times New Roman"/>
              </a:rPr>
              <a:t>لانتشار إذاعاتها في ربوع مصر شمالاً وجنوباً وشرقاً وغرباً .. وهى:</a:t>
            </a:r>
            <a:endParaRPr lang="en-US" sz="3000" b="1" dirty="0">
              <a:latin typeface="Calibri"/>
              <a:ea typeface="Calibri"/>
              <a:cs typeface="Arial"/>
            </a:endParaRPr>
          </a:p>
          <a:p>
            <a:pPr marL="342900" marR="0" lvl="0" indent="-342900" algn="justLow" rtl="1">
              <a:lnSpc>
                <a:spcPct val="120000"/>
              </a:lnSpc>
              <a:spcBef>
                <a:spcPts val="0"/>
              </a:spcBef>
              <a:spcAft>
                <a:spcPts val="0"/>
              </a:spcAft>
              <a:buFont typeface="+mj-lt"/>
              <a:buAutoNum type="arabicPeriod"/>
            </a:pPr>
            <a:r>
              <a:rPr lang="ar-SA" sz="3000" b="1" dirty="0">
                <a:solidFill>
                  <a:srgbClr val="000000"/>
                </a:solidFill>
                <a:latin typeface="Calibri"/>
                <a:ea typeface="Calibri"/>
                <a:cs typeface="Times New Roman"/>
              </a:rPr>
              <a:t>إذاعة الإسكندرية </a:t>
            </a:r>
            <a:r>
              <a:rPr lang="en-US" sz="3000" b="1" dirty="0" smtClean="0">
                <a:solidFill>
                  <a:srgbClr val="000000"/>
                </a:solidFill>
                <a:latin typeface="Calibri"/>
                <a:ea typeface="Calibri"/>
                <a:cs typeface="Times New Roman"/>
              </a:rPr>
              <a:t> </a:t>
            </a:r>
            <a:r>
              <a:rPr lang="ar-SA" sz="3000" b="1" dirty="0" smtClean="0">
                <a:solidFill>
                  <a:srgbClr val="000000"/>
                </a:solidFill>
                <a:latin typeface="Calibri"/>
                <a:ea typeface="Calibri"/>
                <a:cs typeface="Times New Roman"/>
              </a:rPr>
              <a:t>1954</a:t>
            </a:r>
            <a:r>
              <a:rPr lang="ar-EG" sz="3000" b="1" dirty="0" smtClean="0">
                <a:solidFill>
                  <a:srgbClr val="000000"/>
                </a:solidFill>
                <a:latin typeface="Calibri"/>
                <a:ea typeface="Calibri"/>
                <a:cs typeface="Times New Roman"/>
              </a:rPr>
              <a:t> من اسكندرية</a:t>
            </a:r>
            <a:r>
              <a:rPr lang="ar-SA" sz="3000" b="1" dirty="0" smtClean="0">
                <a:solidFill>
                  <a:srgbClr val="000000"/>
                </a:solidFill>
                <a:latin typeface="Calibri"/>
                <a:ea typeface="Calibri"/>
                <a:cs typeface="Times New Roman"/>
              </a:rPr>
              <a:t>.</a:t>
            </a:r>
            <a:endParaRPr lang="en-US" sz="3000" b="1" dirty="0">
              <a:latin typeface="Calibri"/>
              <a:ea typeface="Calibri"/>
              <a:cs typeface="Times New Roman"/>
            </a:endParaRPr>
          </a:p>
          <a:p>
            <a:pPr marL="342900" marR="0" lvl="0" indent="-342900" algn="justLow" rtl="1">
              <a:lnSpc>
                <a:spcPct val="120000"/>
              </a:lnSpc>
              <a:spcBef>
                <a:spcPts val="0"/>
              </a:spcBef>
              <a:spcAft>
                <a:spcPts val="0"/>
              </a:spcAft>
              <a:buFont typeface="+mj-lt"/>
              <a:buAutoNum type="arabicPeriod"/>
            </a:pPr>
            <a:r>
              <a:rPr lang="ar-SA" sz="3000" b="1" dirty="0">
                <a:solidFill>
                  <a:srgbClr val="000000"/>
                </a:solidFill>
                <a:latin typeface="Calibri"/>
                <a:ea typeface="Calibri"/>
                <a:cs typeface="Times New Roman"/>
              </a:rPr>
              <a:t>إذاعة القاهرة الكبرى التي بدأ ارسالها عام 1981 من القاهرة.</a:t>
            </a:r>
            <a:endParaRPr lang="en-US" sz="3000" b="1" dirty="0">
              <a:latin typeface="Calibri"/>
              <a:ea typeface="Calibri"/>
              <a:cs typeface="Times New Roman"/>
            </a:endParaRPr>
          </a:p>
          <a:p>
            <a:pPr marL="342900" marR="0" lvl="0" indent="-342900" algn="justLow" rtl="1">
              <a:lnSpc>
                <a:spcPct val="120000"/>
              </a:lnSpc>
              <a:spcBef>
                <a:spcPts val="0"/>
              </a:spcBef>
              <a:spcAft>
                <a:spcPts val="0"/>
              </a:spcAft>
              <a:buFont typeface="+mj-lt"/>
              <a:buAutoNum type="arabicPeriod"/>
            </a:pPr>
            <a:r>
              <a:rPr lang="ar-SA" sz="3000" b="1" dirty="0">
                <a:solidFill>
                  <a:srgbClr val="000000"/>
                </a:solidFill>
                <a:latin typeface="Calibri"/>
                <a:ea typeface="Calibri"/>
                <a:cs typeface="Times New Roman"/>
              </a:rPr>
              <a:t>إذاعة وسط الدلتا التي بدأ إرسالها عام 1982 من طنطا.</a:t>
            </a:r>
            <a:endParaRPr lang="en-US" sz="3000" b="1" dirty="0">
              <a:latin typeface="Calibri"/>
              <a:ea typeface="Calibri"/>
              <a:cs typeface="Times New Roman"/>
            </a:endParaRPr>
          </a:p>
          <a:p>
            <a:pPr marL="342900" marR="0" lvl="0" indent="-342900" algn="justLow" rtl="1">
              <a:lnSpc>
                <a:spcPct val="120000"/>
              </a:lnSpc>
              <a:spcBef>
                <a:spcPts val="0"/>
              </a:spcBef>
              <a:spcAft>
                <a:spcPts val="0"/>
              </a:spcAft>
              <a:buFont typeface="+mj-lt"/>
              <a:buAutoNum type="arabicPeriod"/>
            </a:pPr>
            <a:r>
              <a:rPr lang="ar-SA" sz="3000" b="1" dirty="0">
                <a:solidFill>
                  <a:srgbClr val="000000"/>
                </a:solidFill>
                <a:latin typeface="Calibri"/>
                <a:ea typeface="Calibri"/>
                <a:cs typeface="Times New Roman"/>
              </a:rPr>
              <a:t>إذاعة شمال الصعيد التي بدأ ارسالها عام 1983من المنيا. </a:t>
            </a:r>
            <a:endParaRPr lang="en-US" sz="3000" b="1" dirty="0">
              <a:latin typeface="Calibri"/>
              <a:ea typeface="Calibri"/>
              <a:cs typeface="Times New Roman"/>
            </a:endParaRPr>
          </a:p>
          <a:p>
            <a:pPr marL="342900" marR="0" lvl="0" indent="-342900" algn="justLow" rtl="1">
              <a:lnSpc>
                <a:spcPct val="120000"/>
              </a:lnSpc>
              <a:spcBef>
                <a:spcPts val="0"/>
              </a:spcBef>
              <a:spcAft>
                <a:spcPts val="0"/>
              </a:spcAft>
              <a:buFont typeface="+mj-lt"/>
              <a:buAutoNum type="arabicPeriod"/>
            </a:pPr>
            <a:r>
              <a:rPr lang="ar-SA" sz="3000" b="1" dirty="0">
                <a:solidFill>
                  <a:srgbClr val="000000"/>
                </a:solidFill>
                <a:latin typeface="Calibri"/>
                <a:ea typeface="Calibri"/>
                <a:cs typeface="Times New Roman"/>
              </a:rPr>
              <a:t>إذاعة شمال سيناء التي بدأ إرسالها عام 1984من العريش. </a:t>
            </a:r>
            <a:endParaRPr lang="en-US" sz="3000" b="1" dirty="0">
              <a:latin typeface="Calibri"/>
              <a:ea typeface="Calibri"/>
              <a:cs typeface="Times New Roman"/>
            </a:endParaRPr>
          </a:p>
        </p:txBody>
      </p:sp>
    </p:spTree>
    <p:extLst>
      <p:ext uri="{BB962C8B-B14F-4D97-AF65-F5344CB8AC3E}">
        <p14:creationId xmlns:p14="http://schemas.microsoft.com/office/powerpoint/2010/main" val="184416029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6" end="6"/>
                                            </p:txEl>
                                          </p:spTgt>
                                        </p:tgtEl>
                                        <p:attrNameLst>
                                          <p:attrName>style.visibility</p:attrName>
                                        </p:attrNameLst>
                                      </p:cBhvr>
                                      <p:to>
                                        <p:strVal val="visible"/>
                                      </p:to>
                                    </p:set>
                                    <p:animEffect transition="in" filter="fade">
                                      <p:cBhvr>
                                        <p:cTn id="56" dur="1000"/>
                                        <p:tgtEl>
                                          <p:spTgt spid="4">
                                            <p:txEl>
                                              <p:pRg st="6" end="6"/>
                                            </p:txEl>
                                          </p:spTgt>
                                        </p:tgtEl>
                                      </p:cBhvr>
                                    </p:animEffect>
                                    <p:anim calcmode="lin" valueType="num">
                                      <p:cBhvr>
                                        <p:cTn id="5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Effect transition="in" filter="fade">
                                      <p:cBhvr>
                                        <p:cTn id="63" dur="1000"/>
                                        <p:tgtEl>
                                          <p:spTgt spid="4">
                                            <p:txEl>
                                              <p:pRg st="7" end="7"/>
                                            </p:txEl>
                                          </p:spTgt>
                                        </p:tgtEl>
                                      </p:cBhvr>
                                    </p:animEffect>
                                    <p:anim calcmode="lin" valueType="num">
                                      <p:cBhvr>
                                        <p:cTn id="6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764704"/>
            <a:ext cx="8435280" cy="5590221"/>
          </a:xfrm>
        </p:spPr>
        <p:style>
          <a:lnRef idx="1">
            <a:schemeClr val="accent4"/>
          </a:lnRef>
          <a:fillRef idx="2">
            <a:schemeClr val="accent4"/>
          </a:fillRef>
          <a:effectRef idx="1">
            <a:schemeClr val="accent4"/>
          </a:effectRef>
          <a:fontRef idx="minor">
            <a:schemeClr val="dk1"/>
          </a:fontRef>
        </p:style>
        <p:txBody>
          <a:bodyPr/>
          <a:lstStyle/>
          <a:p>
            <a:pPr marL="0" lvl="0" indent="0" algn="ctr" rtl="1">
              <a:lnSpc>
                <a:spcPct val="120000"/>
              </a:lnSpc>
              <a:spcBef>
                <a:spcPts val="0"/>
              </a:spcBef>
              <a:buClr>
                <a:srgbClr val="0BD0D9"/>
              </a:buClr>
              <a:buNone/>
            </a:pPr>
            <a:r>
              <a:rPr lang="ar-EG" sz="3000" b="1" dirty="0">
                <a:solidFill>
                  <a:srgbClr val="FF0000"/>
                </a:solidFill>
                <a:latin typeface="Calibri"/>
                <a:ea typeface="Calibri"/>
                <a:cs typeface="Times New Roman"/>
              </a:rPr>
              <a:t>2</a:t>
            </a:r>
            <a:endParaRPr lang="en-US" sz="3000" b="1" dirty="0">
              <a:solidFill>
                <a:srgbClr val="FF0000"/>
              </a:solidFill>
              <a:latin typeface="Calibri"/>
              <a:ea typeface="Calibri"/>
              <a:cs typeface="Times New Roman"/>
            </a:endParaRPr>
          </a:p>
          <a:p>
            <a:pPr marL="514350" lvl="0" indent="-514350" algn="justLow" rtl="1">
              <a:lnSpc>
                <a:spcPct val="120000"/>
              </a:lnSpc>
              <a:spcBef>
                <a:spcPts val="0"/>
              </a:spcBef>
              <a:buClr>
                <a:srgbClr val="0BD0D9"/>
              </a:buClr>
              <a:buFont typeface="+mj-lt"/>
              <a:buAutoNum type="arabicPeriod" startAt="6"/>
            </a:pPr>
            <a:r>
              <a:rPr lang="ar-SA" sz="3000" b="1" dirty="0">
                <a:solidFill>
                  <a:srgbClr val="000000"/>
                </a:solidFill>
                <a:latin typeface="Calibri"/>
                <a:ea typeface="Calibri"/>
                <a:cs typeface="Times New Roman"/>
              </a:rPr>
              <a:t>إذاعة جنوب سيناء التي بدأ إرسالها عام 1985 من الطور.</a:t>
            </a:r>
            <a:endParaRPr lang="en-US" sz="3000" b="1" dirty="0">
              <a:solidFill>
                <a:prstClr val="black"/>
              </a:solidFill>
              <a:latin typeface="Calibri"/>
              <a:ea typeface="Calibri"/>
              <a:cs typeface="Times New Roman"/>
            </a:endParaRPr>
          </a:p>
          <a:p>
            <a:pPr marL="342900" lvl="0" indent="-342900" algn="justLow" rtl="1">
              <a:lnSpc>
                <a:spcPct val="120000"/>
              </a:lnSpc>
              <a:spcBef>
                <a:spcPts val="0"/>
              </a:spcBef>
              <a:buClr>
                <a:srgbClr val="0BD0D9"/>
              </a:buClr>
              <a:buFont typeface="+mj-lt"/>
              <a:buAutoNum type="arabicPeriod" startAt="6"/>
            </a:pPr>
            <a:r>
              <a:rPr lang="ar-SA" sz="3000" b="1" dirty="0">
                <a:solidFill>
                  <a:srgbClr val="000000"/>
                </a:solidFill>
                <a:latin typeface="Calibri"/>
                <a:ea typeface="Calibri"/>
                <a:cs typeface="Times New Roman"/>
              </a:rPr>
              <a:t>إذاعة القناة التي بدأ ارسالها عام 1988من الاسماعيلية. </a:t>
            </a:r>
            <a:endParaRPr lang="en-US" sz="3000" b="1" dirty="0">
              <a:solidFill>
                <a:prstClr val="black"/>
              </a:solidFill>
              <a:latin typeface="Calibri"/>
              <a:ea typeface="Calibri"/>
              <a:cs typeface="Times New Roman"/>
            </a:endParaRPr>
          </a:p>
          <a:p>
            <a:pPr marL="342900" lvl="0" indent="-342900" algn="justLow" rtl="1">
              <a:lnSpc>
                <a:spcPct val="120000"/>
              </a:lnSpc>
              <a:spcBef>
                <a:spcPts val="0"/>
              </a:spcBef>
              <a:buClr>
                <a:srgbClr val="0BD0D9"/>
              </a:buClr>
              <a:buFont typeface="+mj-lt"/>
              <a:buAutoNum type="arabicPeriod" startAt="6"/>
            </a:pPr>
            <a:r>
              <a:rPr lang="ar-SA" sz="3000" b="1" dirty="0">
                <a:solidFill>
                  <a:srgbClr val="000000"/>
                </a:solidFill>
                <a:latin typeface="Calibri"/>
                <a:ea typeface="Calibri"/>
                <a:cs typeface="Times New Roman"/>
              </a:rPr>
              <a:t>إذاعة الوادي الجديد التي بدأ إرسالها عام 1990من الخارجة. </a:t>
            </a:r>
            <a:endParaRPr lang="en-US" sz="3000" b="1" dirty="0">
              <a:solidFill>
                <a:prstClr val="black"/>
              </a:solidFill>
              <a:latin typeface="Calibri"/>
              <a:ea typeface="Calibri"/>
              <a:cs typeface="Times New Roman"/>
            </a:endParaRPr>
          </a:p>
          <a:p>
            <a:pPr marL="514350" lvl="0" indent="-514350" algn="justLow" rtl="1">
              <a:lnSpc>
                <a:spcPct val="120000"/>
              </a:lnSpc>
              <a:spcBef>
                <a:spcPts val="0"/>
              </a:spcBef>
              <a:buClr>
                <a:srgbClr val="0BD0D9"/>
              </a:buClr>
              <a:buFont typeface="+mj-lt"/>
              <a:buAutoNum type="arabicPeriod" startAt="6"/>
            </a:pPr>
            <a:r>
              <a:rPr lang="ar-SA" sz="3000" b="1" dirty="0">
                <a:solidFill>
                  <a:srgbClr val="000000"/>
                </a:solidFill>
                <a:latin typeface="Calibri"/>
                <a:ea typeface="Calibri"/>
                <a:cs typeface="Times New Roman"/>
              </a:rPr>
              <a:t>إذاعة مرسى مطروح التي بدأ ارسالها عام 1991 من مرسى مطروح.</a:t>
            </a:r>
            <a:endParaRPr lang="en-US" sz="3000" b="1" dirty="0">
              <a:solidFill>
                <a:prstClr val="black"/>
              </a:solidFill>
              <a:latin typeface="Calibri"/>
              <a:ea typeface="Calibri"/>
              <a:cs typeface="Times New Roman"/>
            </a:endParaRPr>
          </a:p>
          <a:p>
            <a:pPr marL="342900" lvl="0" indent="-342900" algn="justLow" rtl="1">
              <a:lnSpc>
                <a:spcPct val="120000"/>
              </a:lnSpc>
              <a:spcBef>
                <a:spcPts val="0"/>
              </a:spcBef>
              <a:buClr>
                <a:srgbClr val="0BD0D9"/>
              </a:buClr>
              <a:buFont typeface="+mj-lt"/>
              <a:buAutoNum type="arabicPeriod" startAt="6"/>
            </a:pPr>
            <a:r>
              <a:rPr lang="ar-SA" sz="3000" b="1" dirty="0">
                <a:solidFill>
                  <a:srgbClr val="000000"/>
                </a:solidFill>
                <a:latin typeface="Calibri"/>
                <a:ea typeface="Calibri"/>
                <a:cs typeface="Times New Roman"/>
              </a:rPr>
              <a:t>إذاعة جنوب الصعيد التي بدأ ارسالها عام 1993 من أسوان.</a:t>
            </a:r>
            <a:endParaRPr lang="en-US" sz="3000" b="1" dirty="0">
              <a:solidFill>
                <a:prstClr val="black"/>
              </a:solidFill>
              <a:latin typeface="Calibri"/>
              <a:ea typeface="Calibri"/>
              <a:cs typeface="Times New Roman"/>
            </a:endParaRPr>
          </a:p>
          <a:p>
            <a:pPr marL="0" indent="0" algn="r" rtl="1">
              <a:buNone/>
            </a:pPr>
            <a:endParaRPr lang="en-US" dirty="0"/>
          </a:p>
        </p:txBody>
      </p:sp>
    </p:spTree>
    <p:extLst>
      <p:ext uri="{BB962C8B-B14F-4D97-AF65-F5344CB8AC3E}">
        <p14:creationId xmlns:p14="http://schemas.microsoft.com/office/powerpoint/2010/main" val="217828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692697"/>
            <a:ext cx="8291264" cy="5976663"/>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rtl="1">
              <a:buNone/>
            </a:pPr>
            <a:r>
              <a:rPr lang="ar-EG" sz="3600" b="1" dirty="0" smtClean="0">
                <a:solidFill>
                  <a:srgbClr val="FF0000"/>
                </a:solidFill>
                <a:latin typeface="Times New Roman"/>
                <a:ea typeface="Times New Roman"/>
                <a:cs typeface="PT Bold Heading" pitchFamily="2" charset="-78"/>
              </a:rPr>
              <a:t>3</a:t>
            </a:r>
          </a:p>
          <a:p>
            <a:pPr marL="0" indent="0" algn="ctr" rtl="1">
              <a:buNone/>
            </a:pPr>
            <a:r>
              <a:rPr lang="ar-EG" sz="3600" b="1" dirty="0" smtClean="0">
                <a:solidFill>
                  <a:srgbClr val="FF0000"/>
                </a:solidFill>
                <a:latin typeface="Times New Roman"/>
                <a:ea typeface="Times New Roman"/>
                <a:cs typeface="PT Bold Heading" pitchFamily="2" charset="-78"/>
              </a:rPr>
              <a:t>إذاعة </a:t>
            </a:r>
            <a:r>
              <a:rPr lang="ar-EG" sz="3600" b="1" dirty="0">
                <a:solidFill>
                  <a:srgbClr val="FF0000"/>
                </a:solidFill>
                <a:latin typeface="Times New Roman"/>
                <a:ea typeface="Times New Roman"/>
                <a:cs typeface="PT Bold Heading" pitchFamily="2" charset="-78"/>
              </a:rPr>
              <a:t>الإسكندرية 1954</a:t>
            </a:r>
            <a:r>
              <a:rPr lang="ar-EG" sz="3600" b="1" dirty="0" smtClean="0">
                <a:solidFill>
                  <a:srgbClr val="FF0000"/>
                </a:solidFill>
                <a:latin typeface="Times New Roman"/>
                <a:ea typeface="Times New Roman"/>
                <a:cs typeface="PT Bold Heading" pitchFamily="2" charset="-78"/>
              </a:rPr>
              <a:t>:</a:t>
            </a:r>
          </a:p>
          <a:p>
            <a:pPr marL="0" indent="0" algn="ctr" rtl="1">
              <a:buNone/>
            </a:pPr>
            <a:r>
              <a:rPr lang="ar-EG" sz="3500" b="1" dirty="0" smtClean="0">
                <a:latin typeface="Times New Roman"/>
                <a:ea typeface="Times New Roman"/>
                <a:cs typeface="PT Bold Heading"/>
              </a:rPr>
              <a:t>(</a:t>
            </a:r>
            <a:r>
              <a:rPr lang="ar-EG" sz="3500" b="1" dirty="0">
                <a:ea typeface="Times New Roman"/>
                <a:cs typeface="Times New Roman"/>
              </a:rPr>
              <a:t>تخدم محافظتي الإسكندرية والبحيرة</a:t>
            </a:r>
            <a:r>
              <a:rPr lang="ar-EG" sz="3500" b="1" dirty="0" smtClean="0">
                <a:latin typeface="Times New Roman"/>
                <a:ea typeface="Times New Roman"/>
                <a:cs typeface="PT Bold Heading"/>
              </a:rPr>
              <a:t>)</a:t>
            </a:r>
          </a:p>
          <a:p>
            <a:pPr marL="514350" indent="-514350" algn="justLow" rtl="1">
              <a:buFont typeface="+mj-lt"/>
              <a:buAutoNum type="arabicPeriod"/>
            </a:pPr>
            <a:r>
              <a:rPr lang="ar-SA" sz="3200" b="1" spc="-10" dirty="0">
                <a:ea typeface="Calibri"/>
                <a:cs typeface="Times New Roman"/>
              </a:rPr>
              <a:t>تعتبر</a:t>
            </a:r>
            <a:r>
              <a:rPr lang="en-US" sz="3200" b="1" spc="-10" dirty="0">
                <a:latin typeface="Times New Roman"/>
                <a:ea typeface="Calibri"/>
              </a:rPr>
              <a:t> </a:t>
            </a:r>
            <a:r>
              <a:rPr lang="ar-SA" sz="3200" b="1" spc="-10" dirty="0">
                <a:solidFill>
                  <a:srgbClr val="0000FF"/>
                </a:solidFill>
                <a:latin typeface="Calibri"/>
                <a:ea typeface="Calibri"/>
                <a:cs typeface="Times New Roman"/>
                <a:hlinkClick r:id="rId2" tooltip="إذاعة الإسكندرية الإقليمية (الصفحة غير موجودة)"/>
              </a:rPr>
              <a:t>إذاعة الإسكندرية الإقليمية</a:t>
            </a:r>
            <a:r>
              <a:rPr lang="en-US" sz="3200" b="1" spc="-10" dirty="0">
                <a:latin typeface="Times New Roman"/>
                <a:ea typeface="Calibri"/>
              </a:rPr>
              <a:t> </a:t>
            </a:r>
            <a:r>
              <a:rPr lang="ar-SA" sz="3200" b="1" spc="-10" dirty="0">
                <a:latin typeface="Times New Roman"/>
                <a:ea typeface="Calibri"/>
              </a:rPr>
              <a:t>من أوائل الإذاعات الإقليمية </a:t>
            </a:r>
            <a:r>
              <a:rPr lang="ar-SA" sz="3200" b="1" spc="-10" dirty="0" smtClean="0">
                <a:latin typeface="Times New Roman"/>
                <a:ea typeface="Calibri"/>
              </a:rPr>
              <a:t>بل </a:t>
            </a:r>
            <a:r>
              <a:rPr lang="ar-SA" sz="3200" b="1" spc="-10" dirty="0">
                <a:latin typeface="Times New Roman"/>
                <a:ea typeface="Calibri"/>
              </a:rPr>
              <a:t>تحديدا أول إذاعة إقليمية في مصر وفي</a:t>
            </a:r>
            <a:r>
              <a:rPr lang="en-US" sz="3200" b="1" spc="-10" dirty="0">
                <a:latin typeface="Times New Roman"/>
                <a:ea typeface="Calibri"/>
              </a:rPr>
              <a:t> </a:t>
            </a:r>
            <a:r>
              <a:rPr lang="ar-SA" sz="3200" b="1" spc="-10" dirty="0">
                <a:solidFill>
                  <a:srgbClr val="0000FF"/>
                </a:solidFill>
                <a:latin typeface="Calibri"/>
                <a:ea typeface="Calibri"/>
                <a:cs typeface="Times New Roman"/>
                <a:hlinkClick r:id="rId3" tooltip="المنطقة العربية (الصفحة غير موجودة)"/>
              </a:rPr>
              <a:t>المنطقة العربية</a:t>
            </a:r>
            <a:r>
              <a:rPr lang="en-US" sz="3200" b="1" spc="-10" dirty="0">
                <a:latin typeface="Times New Roman"/>
                <a:ea typeface="Calibri"/>
              </a:rPr>
              <a:t> </a:t>
            </a:r>
            <a:r>
              <a:rPr lang="ar-SA" sz="3200" b="1" spc="-10" dirty="0" smtClean="0">
                <a:latin typeface="Times New Roman"/>
                <a:ea typeface="Calibri"/>
              </a:rPr>
              <a:t>كلها</a:t>
            </a:r>
            <a:r>
              <a:rPr lang="ar-EG" sz="3200" b="1" spc="-10" dirty="0" smtClean="0">
                <a:latin typeface="Times New Roman"/>
                <a:ea typeface="Calibri"/>
              </a:rPr>
              <a:t>.</a:t>
            </a:r>
          </a:p>
          <a:p>
            <a:pPr marL="514350" indent="-514350" algn="justLow" rtl="1">
              <a:buFont typeface="+mj-lt"/>
              <a:buAutoNum type="arabicPeriod"/>
            </a:pPr>
            <a:r>
              <a:rPr lang="ar-SA" sz="3200" b="1" spc="-10" dirty="0" smtClean="0">
                <a:latin typeface="Times New Roman"/>
                <a:ea typeface="Calibri"/>
              </a:rPr>
              <a:t>كانت </a:t>
            </a:r>
            <a:r>
              <a:rPr lang="ar-SA" sz="3200" b="1" spc="-10" dirty="0">
                <a:latin typeface="Times New Roman"/>
                <a:ea typeface="Calibri"/>
              </a:rPr>
              <a:t>أيضا أول إذاعة في مصر تقوم بإنتاج</a:t>
            </a:r>
            <a:r>
              <a:rPr lang="ar-SA" sz="3200" b="1" spc="-10" dirty="0">
                <a:ea typeface="Calibri"/>
                <a:cs typeface="Times New Roman"/>
              </a:rPr>
              <a:t> </a:t>
            </a:r>
            <a:r>
              <a:rPr lang="ar-SA" sz="3200" b="1" spc="-10" dirty="0">
                <a:solidFill>
                  <a:srgbClr val="0000FF"/>
                </a:solidFill>
                <a:latin typeface="Calibri"/>
                <a:ea typeface="Calibri"/>
                <a:cs typeface="Times New Roman"/>
                <a:hlinkClick r:id="rId4" tooltip="التمثيلية (الصفحة غير موجودة)"/>
              </a:rPr>
              <a:t>التمثيلية</a:t>
            </a:r>
            <a:r>
              <a:rPr lang="en-US" sz="3200" b="1" spc="-10" dirty="0">
                <a:latin typeface="Times New Roman"/>
                <a:ea typeface="Calibri"/>
              </a:rPr>
              <a:t> </a:t>
            </a:r>
            <a:r>
              <a:rPr lang="ar-SA" sz="3200" b="1" spc="-10" dirty="0">
                <a:solidFill>
                  <a:srgbClr val="0000FF"/>
                </a:solidFill>
                <a:latin typeface="Calibri"/>
                <a:ea typeface="Calibri"/>
                <a:cs typeface="Times New Roman"/>
                <a:hlinkClick r:id="rId5" tooltip="المسلسل الإذاعي (الصفحة غير موجودة)"/>
              </a:rPr>
              <a:t>والمسلسل </a:t>
            </a:r>
            <a:r>
              <a:rPr lang="ar-SA" sz="3200" b="1" spc="-10" dirty="0" smtClean="0">
                <a:solidFill>
                  <a:srgbClr val="0000FF"/>
                </a:solidFill>
                <a:latin typeface="Calibri"/>
                <a:ea typeface="Calibri"/>
                <a:cs typeface="Times New Roman"/>
                <a:hlinkClick r:id="rId5" tooltip="المسلسل الإذاعي (الصفحة غير موجودة)"/>
              </a:rPr>
              <a:t>الإذاعي</a:t>
            </a:r>
            <a:r>
              <a:rPr lang="ar-EG" sz="3200" b="1" spc="-10" dirty="0" smtClean="0">
                <a:ea typeface="Calibri"/>
                <a:cs typeface="Times New Roman"/>
              </a:rPr>
              <a:t>.</a:t>
            </a:r>
          </a:p>
          <a:p>
            <a:pPr marL="514350" indent="-514350" algn="justLow" rtl="1">
              <a:buFont typeface="+mj-lt"/>
              <a:buAutoNum type="arabicPeriod"/>
            </a:pPr>
            <a:r>
              <a:rPr lang="ar-SA" sz="3200" b="1" spc="-10" dirty="0" smtClean="0">
                <a:ea typeface="Calibri"/>
                <a:cs typeface="Times New Roman"/>
              </a:rPr>
              <a:t>يعود </a:t>
            </a:r>
            <a:r>
              <a:rPr lang="ar-SA" sz="3200" b="1" spc="-10" dirty="0">
                <a:ea typeface="Calibri"/>
                <a:cs typeface="Times New Roman"/>
              </a:rPr>
              <a:t>الفضل في نشأة هذه الإذاعة العريقة إلى مؤسسها ومديرها </a:t>
            </a:r>
            <a:r>
              <a:rPr lang="ar-SA" sz="3200" b="1" spc="-10" dirty="0" smtClean="0">
                <a:ea typeface="Calibri"/>
                <a:cs typeface="Times New Roman"/>
              </a:rPr>
              <a:t>الأول</a:t>
            </a:r>
            <a:r>
              <a:rPr lang="ar-EG" sz="3200" b="1" spc="-10" dirty="0">
                <a:ea typeface="Calibri"/>
                <a:cs typeface="Times New Roman"/>
              </a:rPr>
              <a:t> </a:t>
            </a:r>
            <a:r>
              <a:rPr lang="ar-SA" sz="3200" b="1" spc="-10" dirty="0" smtClean="0">
                <a:solidFill>
                  <a:srgbClr val="0000FF"/>
                </a:solidFill>
                <a:latin typeface="Calibri"/>
                <a:ea typeface="Calibri"/>
                <a:cs typeface="Times New Roman"/>
                <a:hlinkClick r:id="rId6" tooltip="الإذاعي حافظ عبد الوهاب (الصفحة غير موجودة)"/>
              </a:rPr>
              <a:t>الإذاعي حافظ </a:t>
            </a:r>
            <a:r>
              <a:rPr lang="ar-SA" sz="3200" b="1" spc="-10" dirty="0">
                <a:solidFill>
                  <a:srgbClr val="0000FF"/>
                </a:solidFill>
                <a:latin typeface="Calibri"/>
                <a:ea typeface="Calibri"/>
                <a:cs typeface="Times New Roman"/>
                <a:hlinkClick r:id="rId6" tooltip="الإذاعي حافظ عبد الوهاب (الصفحة غير موجودة)"/>
              </a:rPr>
              <a:t>عبد </a:t>
            </a:r>
            <a:r>
              <a:rPr lang="ar-SA" sz="3200" b="1" spc="-10" dirty="0" smtClean="0">
                <a:solidFill>
                  <a:srgbClr val="0000FF"/>
                </a:solidFill>
                <a:latin typeface="Calibri"/>
                <a:ea typeface="Calibri"/>
                <a:cs typeface="Times New Roman"/>
                <a:hlinkClick r:id="rId6" tooltip="الإذاعي حافظ عبد الوهاب (الصفحة غير موجودة)"/>
              </a:rPr>
              <a:t>الوهاب</a:t>
            </a:r>
            <a:r>
              <a:rPr lang="ar-EG" sz="3200" b="1" spc="-10" dirty="0" smtClean="0">
                <a:solidFill>
                  <a:srgbClr val="0000FF"/>
                </a:solidFill>
                <a:latin typeface="Calibri"/>
                <a:ea typeface="Calibri"/>
                <a:cs typeface="Times New Roman"/>
              </a:rPr>
              <a:t>.</a:t>
            </a:r>
            <a:endParaRPr lang="en-US" sz="2800" b="1" dirty="0"/>
          </a:p>
        </p:txBody>
      </p:sp>
    </p:spTree>
    <p:extLst>
      <p:ext uri="{BB962C8B-B14F-4D97-AF65-F5344CB8AC3E}">
        <p14:creationId xmlns:p14="http://schemas.microsoft.com/office/powerpoint/2010/main" val="192896500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9512" y="764704"/>
            <a:ext cx="8712968" cy="5904656"/>
          </a:xfrm>
        </p:spPr>
        <p:style>
          <a:lnRef idx="1">
            <a:schemeClr val="accent4"/>
          </a:lnRef>
          <a:fillRef idx="2">
            <a:schemeClr val="accent4"/>
          </a:fillRef>
          <a:effectRef idx="1">
            <a:schemeClr val="accent4"/>
          </a:effectRef>
          <a:fontRef idx="minor">
            <a:schemeClr val="dk1"/>
          </a:fontRef>
        </p:style>
        <p:txBody>
          <a:bodyPr>
            <a:normAutofit/>
          </a:bodyPr>
          <a:lstStyle/>
          <a:p>
            <a:pPr marL="0" marR="0" lvl="0" indent="0" algn="ctr" rtl="1">
              <a:spcBef>
                <a:spcPts val="0"/>
              </a:spcBef>
              <a:spcAft>
                <a:spcPts val="0"/>
              </a:spcAft>
              <a:buNone/>
            </a:pPr>
            <a:r>
              <a:rPr lang="ar-EG" sz="3600" b="1" spc="-10" dirty="0" smtClean="0">
                <a:solidFill>
                  <a:srgbClr val="FF0000"/>
                </a:solidFill>
                <a:ea typeface="Times New Roman"/>
                <a:cs typeface="Times New Roman"/>
              </a:rPr>
              <a:t>4</a:t>
            </a:r>
          </a:p>
          <a:p>
            <a:pPr marL="0" marR="0" lvl="0" indent="0" algn="just" rtl="1">
              <a:spcBef>
                <a:spcPts val="0"/>
              </a:spcBef>
              <a:spcAft>
                <a:spcPts val="0"/>
              </a:spcAft>
              <a:buNone/>
            </a:pPr>
            <a:r>
              <a:rPr lang="ar-SA" sz="3600" b="1" spc="-10" dirty="0">
                <a:ea typeface="Times New Roman"/>
                <a:cs typeface="Times New Roman"/>
              </a:rPr>
              <a:t>كان الهدف من إنشاء هذه الإذاعة هو توسيع قاعدة الحكم الديمقراطي، </a:t>
            </a:r>
            <a:r>
              <a:rPr lang="ar-SA" sz="3600" b="1" spc="-10" dirty="0" smtClean="0">
                <a:ea typeface="Times New Roman"/>
                <a:cs typeface="Times New Roman"/>
              </a:rPr>
              <a:t>والنهوض </a:t>
            </a:r>
            <a:r>
              <a:rPr lang="ar-SA" sz="3600" b="1" spc="-10" dirty="0">
                <a:ea typeface="Times New Roman"/>
                <a:cs typeface="Times New Roman"/>
              </a:rPr>
              <a:t>بالأقاليم وبث التنمية والازدهار في ربوع الوطن</a:t>
            </a:r>
            <a:r>
              <a:rPr lang="ar-SA" sz="3600" b="1" spc="-10" dirty="0">
                <a:ea typeface="Calibri"/>
                <a:cs typeface="Times New Roman"/>
              </a:rPr>
              <a:t>؛ </a:t>
            </a:r>
            <a:r>
              <a:rPr lang="ar-SA" sz="3600" b="1" spc="-10" dirty="0" smtClean="0">
                <a:ea typeface="Times New Roman"/>
                <a:cs typeface="Times New Roman"/>
              </a:rPr>
              <a:t>ولذلك </a:t>
            </a:r>
            <a:r>
              <a:rPr lang="ar-SA" sz="3600" b="1" spc="-10" dirty="0">
                <a:ea typeface="Times New Roman"/>
                <a:cs typeface="Times New Roman"/>
              </a:rPr>
              <a:t>كان إنشاء إذاعة الإسكندرية المحلية هو بمثابة </a:t>
            </a:r>
            <a:r>
              <a:rPr lang="ar-SA" sz="3600" b="1" spc="-10" dirty="0" smtClean="0">
                <a:ea typeface="Times New Roman"/>
                <a:cs typeface="Times New Roman"/>
              </a:rPr>
              <a:t>التمهيد </a:t>
            </a:r>
            <a:r>
              <a:rPr lang="ar-SA" sz="3600" b="1" spc="-10" dirty="0">
                <a:ea typeface="Times New Roman"/>
                <a:cs typeface="Times New Roman"/>
              </a:rPr>
              <a:t>لقيام</a:t>
            </a:r>
            <a:r>
              <a:rPr lang="en-US" sz="3600" b="1" spc="-10" dirty="0">
                <a:latin typeface="Times New Roman"/>
                <a:ea typeface="Times New Roman"/>
              </a:rPr>
              <a:t> </a:t>
            </a:r>
            <a:r>
              <a:rPr lang="ar-SA" sz="3600" b="1" spc="-10" dirty="0">
                <a:solidFill>
                  <a:srgbClr val="0000FF"/>
                </a:solidFill>
                <a:latin typeface="Calibri"/>
                <a:ea typeface="Times New Roman"/>
                <a:cs typeface="Times New Roman"/>
                <a:hlinkClick r:id="rId2" tooltip="نظام الحكم المحلي (الصفحة غير موجودة)"/>
              </a:rPr>
              <a:t>نظام الحكم المحلي</a:t>
            </a:r>
            <a:r>
              <a:rPr lang="en-US" sz="3600" b="1" spc="-10" dirty="0">
                <a:latin typeface="Times New Roman"/>
                <a:ea typeface="Times New Roman"/>
              </a:rPr>
              <a:t> </a:t>
            </a:r>
            <a:r>
              <a:rPr lang="ar-SA" sz="3600" b="1" spc="-10" dirty="0">
                <a:latin typeface="Times New Roman"/>
                <a:ea typeface="Times New Roman"/>
              </a:rPr>
              <a:t>في </a:t>
            </a:r>
            <a:r>
              <a:rPr lang="ar-SA" sz="3600" b="1" spc="-10" dirty="0" smtClean="0">
                <a:latin typeface="Times New Roman"/>
                <a:ea typeface="Times New Roman"/>
              </a:rPr>
              <a:t>مصر</a:t>
            </a:r>
            <a:r>
              <a:rPr lang="ar-EG" sz="3600" b="1" spc="-10" dirty="0" smtClean="0">
                <a:latin typeface="Times New Roman"/>
                <a:ea typeface="Times New Roman"/>
              </a:rPr>
              <a:t>. </a:t>
            </a:r>
            <a:r>
              <a:rPr lang="ar-SA" sz="3600" b="1" spc="-10" dirty="0" smtClean="0">
                <a:ea typeface="Times New Roman"/>
                <a:cs typeface="Times New Roman"/>
              </a:rPr>
              <a:t>وفي</a:t>
            </a:r>
            <a:r>
              <a:rPr lang="en-US" sz="3600" b="1" spc="-10" dirty="0">
                <a:latin typeface="Times New Roman"/>
                <a:ea typeface="Times New Roman"/>
              </a:rPr>
              <a:t> </a:t>
            </a:r>
            <a:r>
              <a:rPr lang="ar-SA" sz="3600" b="1" spc="-10" dirty="0">
                <a:solidFill>
                  <a:srgbClr val="0000FF"/>
                </a:solidFill>
                <a:latin typeface="Calibri"/>
                <a:ea typeface="Calibri"/>
                <a:cs typeface="Times New Roman"/>
                <a:hlinkClick r:id="rId3" tooltip="26 يوليو 1954م (الصفحة غير موجودة)"/>
              </a:rPr>
              <a:t>26 </a:t>
            </a:r>
            <a:r>
              <a:rPr lang="ar-SA" sz="3600" b="1" spc="-10" dirty="0">
                <a:solidFill>
                  <a:srgbClr val="0000FF"/>
                </a:solidFill>
                <a:latin typeface="Calibri"/>
                <a:ea typeface="Times New Roman"/>
                <a:cs typeface="Times New Roman"/>
                <a:hlinkClick r:id="rId3" tooltip="26 يوليو 1954م (الصفحة غير موجودة)"/>
              </a:rPr>
              <a:t>يوليو 1954</a:t>
            </a:r>
            <a:r>
              <a:rPr lang="ar-SA" sz="3600" b="1" spc="-10" dirty="0" smtClean="0">
                <a:ea typeface="Calibri"/>
                <a:cs typeface="Times New Roman"/>
              </a:rPr>
              <a:t>من </a:t>
            </a:r>
            <a:r>
              <a:rPr lang="ar-SA" sz="3600" b="1" spc="-10" dirty="0">
                <a:ea typeface="Calibri"/>
                <a:cs typeface="Times New Roman"/>
              </a:rPr>
              <a:t>ظهر يوم الاثنين أ</a:t>
            </a:r>
            <a:r>
              <a:rPr lang="ar-SA" sz="3600" b="1" spc="-10" dirty="0">
                <a:ea typeface="Times New Roman"/>
                <a:cs typeface="Times New Roman"/>
              </a:rPr>
              <a:t>طلق صوت </a:t>
            </a:r>
            <a:r>
              <a:rPr lang="ar-SA" sz="3600" b="1" spc="-10" dirty="0" smtClean="0">
                <a:ea typeface="Times New Roman"/>
                <a:cs typeface="Times New Roman"/>
              </a:rPr>
              <a:t>أول </a:t>
            </a:r>
            <a:r>
              <a:rPr lang="ar-SA" sz="3600" b="1" spc="-10" dirty="0">
                <a:ea typeface="Times New Roman"/>
                <a:cs typeface="Times New Roman"/>
              </a:rPr>
              <a:t>إذاعة إقليمية في مصر </a:t>
            </a:r>
            <a:r>
              <a:rPr lang="ar-SA" sz="3600" b="1" spc="-10" dirty="0" smtClean="0">
                <a:ea typeface="Times New Roman"/>
                <a:cs typeface="Times New Roman"/>
              </a:rPr>
              <a:t>معلنا</a:t>
            </a:r>
            <a:r>
              <a:rPr lang="ar-SA" sz="3600" b="1" spc="-10" dirty="0" smtClean="0">
                <a:ea typeface="Calibri"/>
                <a:cs typeface="Times New Roman"/>
              </a:rPr>
              <a:t>(هنا </a:t>
            </a:r>
            <a:r>
              <a:rPr lang="ar-SA" sz="3600" b="1" spc="-10" dirty="0">
                <a:ea typeface="Calibri"/>
                <a:cs typeface="Times New Roman"/>
              </a:rPr>
              <a:t>الإسكندرية).</a:t>
            </a:r>
            <a:endParaRPr lang="ar-EG" sz="36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180177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1520" y="620688"/>
            <a:ext cx="8640960" cy="5976664"/>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lvl="0" indent="0" algn="ctr" rtl="1">
              <a:buClr>
                <a:srgbClr val="0BD0D9"/>
              </a:buClr>
              <a:buNone/>
            </a:pPr>
            <a:r>
              <a:rPr lang="ar-EG" sz="3300" b="1" dirty="0" smtClean="0">
                <a:solidFill>
                  <a:srgbClr val="FF0000"/>
                </a:solidFill>
                <a:latin typeface="Times New Roman"/>
                <a:ea typeface="Times New Roman"/>
                <a:cs typeface="PT Bold Heading" pitchFamily="2" charset="-78"/>
              </a:rPr>
              <a:t>5</a:t>
            </a:r>
          </a:p>
          <a:p>
            <a:pPr marL="0" lvl="0" indent="0" algn="ctr" rtl="1">
              <a:buClr>
                <a:srgbClr val="0BD0D9"/>
              </a:buClr>
              <a:buNone/>
            </a:pPr>
            <a:r>
              <a:rPr lang="ar-EG" sz="3300" b="1" dirty="0" smtClean="0">
                <a:solidFill>
                  <a:srgbClr val="FF0000"/>
                </a:solidFill>
                <a:latin typeface="Times New Roman"/>
                <a:ea typeface="Times New Roman"/>
                <a:cs typeface="PT Bold Heading" pitchFamily="2" charset="-78"/>
              </a:rPr>
              <a:t>إذاعة القاهرة الكبرى 1981:</a:t>
            </a:r>
          </a:p>
          <a:p>
            <a:pPr marL="0" lvl="0" indent="0" algn="ctr" rtl="1">
              <a:buClr>
                <a:srgbClr val="0BD0D9"/>
              </a:buClr>
              <a:buNone/>
            </a:pPr>
            <a:r>
              <a:rPr lang="ar-EG" sz="3600" b="1" dirty="0">
                <a:latin typeface="Calibri"/>
                <a:ea typeface="Calibri"/>
                <a:cs typeface="Times New Roman"/>
              </a:rPr>
              <a:t>تخدم</a:t>
            </a:r>
            <a:r>
              <a:rPr lang="ar-EG" sz="3600" dirty="0" smtClean="0">
                <a:latin typeface="Calibri"/>
                <a:ea typeface="Calibri"/>
                <a:cs typeface="Times New Roman"/>
              </a:rPr>
              <a:t> </a:t>
            </a:r>
            <a:r>
              <a:rPr lang="ar-EG" sz="3600" b="1" dirty="0" smtClean="0">
                <a:latin typeface="Calibri"/>
                <a:ea typeface="Calibri"/>
                <a:cs typeface="Times New Roman"/>
              </a:rPr>
              <a:t>إقليم </a:t>
            </a:r>
            <a:r>
              <a:rPr lang="ar-EG" sz="3600" b="1" dirty="0">
                <a:latin typeface="Calibri"/>
                <a:ea typeface="Calibri"/>
                <a:cs typeface="Times New Roman"/>
              </a:rPr>
              <a:t>القاهرة الكبرى (القاهرة / الجيزة /  القليوبية</a:t>
            </a:r>
            <a:r>
              <a:rPr lang="ar-EG" sz="3600" b="1" dirty="0" smtClean="0">
                <a:latin typeface="Calibri"/>
                <a:ea typeface="Calibri"/>
                <a:cs typeface="Times New Roman"/>
              </a:rPr>
              <a:t>).</a:t>
            </a:r>
          </a:p>
          <a:p>
            <a:pPr marL="0" lvl="0" indent="0" algn="justLow" rtl="1">
              <a:buClr>
                <a:srgbClr val="0BD0D9"/>
              </a:buClr>
              <a:buNone/>
            </a:pPr>
            <a:r>
              <a:rPr lang="ar-EG" sz="3600" b="1" dirty="0" smtClean="0">
                <a:latin typeface="Calibri"/>
                <a:ea typeface="Calibri"/>
                <a:cs typeface="Times New Roman"/>
              </a:rPr>
              <a:t> تقدم القاهرة الكبرى ثلاث فترات مفتوحة على الهواء مباشرة يوميا (ما عدا الجمعة فترتان فقط)، الأولى من الثانية عشرة ظهرا حتى الواحدة، والثانية من الخامسة مساء حتى السابعة (وهي الفترة الرئيسية)، والثالثة من الثانية عشرة والنصف بعد منتصف الليل وحتى الثانية صباحا. وفي هذه الفترات يتم استضافة العديد من المسئولين والشعبيين والمتخصصين في مجالات مختلفة: طبية / ثقافية / علمية... </a:t>
            </a:r>
          </a:p>
          <a:p>
            <a:pPr marL="0" lvl="0" indent="0" algn="ctr" rtl="1">
              <a:buClr>
                <a:srgbClr val="0BD0D9"/>
              </a:buClr>
              <a:buNone/>
            </a:pPr>
            <a:endParaRPr lang="ar-EG" sz="3600" b="1" dirty="0" smtClean="0">
              <a:latin typeface="Calibri"/>
              <a:ea typeface="Calibri"/>
              <a:cs typeface="Times New Roman"/>
            </a:endParaRPr>
          </a:p>
          <a:p>
            <a:pPr marL="0" indent="0" algn="r" rtl="1">
              <a:buNone/>
            </a:pPr>
            <a:endParaRPr lang="en-US" dirty="0"/>
          </a:p>
        </p:txBody>
      </p:sp>
    </p:spTree>
    <p:extLst>
      <p:ext uri="{BB962C8B-B14F-4D97-AF65-F5344CB8AC3E}">
        <p14:creationId xmlns:p14="http://schemas.microsoft.com/office/powerpoint/2010/main" val="418012901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9512" y="692696"/>
            <a:ext cx="8712968" cy="5976664"/>
          </a:xfrm>
        </p:spPr>
        <p:style>
          <a:lnRef idx="1">
            <a:schemeClr val="accent4"/>
          </a:lnRef>
          <a:fillRef idx="2">
            <a:schemeClr val="accent4"/>
          </a:fillRef>
          <a:effectRef idx="1">
            <a:schemeClr val="accent4"/>
          </a:effectRef>
          <a:fontRef idx="minor">
            <a:schemeClr val="dk1"/>
          </a:fontRef>
        </p:style>
        <p:txBody>
          <a:bodyPr>
            <a:normAutofit/>
          </a:bodyPr>
          <a:lstStyle/>
          <a:p>
            <a:pPr marL="0" lvl="0" indent="0" algn="ctr" rtl="1">
              <a:spcBef>
                <a:spcPts val="0"/>
              </a:spcBef>
              <a:buClrTx/>
              <a:buSzTx/>
              <a:buNone/>
            </a:pPr>
            <a:r>
              <a:rPr lang="ar-EG" sz="3600" b="1" dirty="0">
                <a:solidFill>
                  <a:srgbClr val="FF0000"/>
                </a:solidFill>
                <a:latin typeface="Calibri"/>
                <a:ea typeface="Calibri"/>
                <a:cs typeface="Times New Roman"/>
              </a:rPr>
              <a:t> </a:t>
            </a:r>
            <a:r>
              <a:rPr lang="ar-EG" sz="3600" b="1" dirty="0" smtClean="0">
                <a:solidFill>
                  <a:srgbClr val="FF0000"/>
                </a:solidFill>
                <a:latin typeface="Calibri"/>
                <a:ea typeface="Calibri"/>
                <a:cs typeface="Times New Roman"/>
              </a:rPr>
              <a:t>6</a:t>
            </a:r>
          </a:p>
          <a:p>
            <a:pPr marL="0" lvl="0" indent="0" algn="justLow" rtl="1">
              <a:spcBef>
                <a:spcPts val="0"/>
              </a:spcBef>
              <a:buClrTx/>
              <a:buSzTx/>
              <a:buNone/>
            </a:pPr>
            <a:r>
              <a:rPr lang="ar-EG" sz="3900" b="1" dirty="0" smtClean="0">
                <a:solidFill>
                  <a:srgbClr val="FF0000"/>
                </a:solidFill>
                <a:latin typeface="Calibri"/>
                <a:ea typeface="Calibri"/>
                <a:cs typeface="Times New Roman"/>
              </a:rPr>
              <a:t>ومن </a:t>
            </a:r>
            <a:r>
              <a:rPr lang="ar-EG" sz="3900" b="1" dirty="0">
                <a:solidFill>
                  <a:srgbClr val="FF0000"/>
                </a:solidFill>
                <a:latin typeface="Calibri"/>
                <a:ea typeface="Calibri"/>
                <a:cs typeface="Times New Roman"/>
              </a:rPr>
              <a:t>أهم أنشطة إذاعة القاهرة الكبرى: </a:t>
            </a:r>
          </a:p>
          <a:p>
            <a:pPr marL="0" lvl="0" indent="0" algn="justLow" rtl="1">
              <a:spcBef>
                <a:spcPts val="0"/>
              </a:spcBef>
              <a:buClrTx/>
              <a:buSzTx/>
              <a:buNone/>
            </a:pPr>
            <a:r>
              <a:rPr lang="ar-EG" sz="3900" b="1" dirty="0">
                <a:solidFill>
                  <a:prstClr val="black"/>
                </a:solidFill>
                <a:latin typeface="Calibri"/>
                <a:ea typeface="Calibri"/>
                <a:cs typeface="Times New Roman"/>
              </a:rPr>
              <a:t>تقوم بتنظيم قوافل تنموية شاملة لعدد من المناطق الفقيرة في الإقليم، </a:t>
            </a:r>
            <a:r>
              <a:rPr lang="ar-EG" sz="3900" b="1" dirty="0" smtClean="0">
                <a:solidFill>
                  <a:prstClr val="black"/>
                </a:solidFill>
                <a:latin typeface="Calibri"/>
                <a:ea typeface="Calibri"/>
                <a:cs typeface="Times New Roman"/>
              </a:rPr>
              <a:t>وتضم </a:t>
            </a:r>
            <a:r>
              <a:rPr lang="ar-EG" sz="3900" b="1" dirty="0">
                <a:solidFill>
                  <a:prstClr val="black"/>
                </a:solidFill>
                <a:latin typeface="Calibri"/>
                <a:ea typeface="Calibri"/>
                <a:cs typeface="Times New Roman"/>
              </a:rPr>
              <a:t>هذه القوافل الخدمات الطبية وتقديم العلاج المجاني، </a:t>
            </a:r>
            <a:r>
              <a:rPr lang="ar-EG" sz="3900" b="1" dirty="0" smtClean="0">
                <a:solidFill>
                  <a:prstClr val="black"/>
                </a:solidFill>
                <a:latin typeface="Calibri"/>
                <a:ea typeface="Calibri"/>
                <a:cs typeface="Times New Roman"/>
              </a:rPr>
              <a:t>وخدمات </a:t>
            </a:r>
            <a:r>
              <a:rPr lang="ar-EG" sz="3900" b="1" dirty="0">
                <a:solidFill>
                  <a:prstClr val="black"/>
                </a:solidFill>
                <a:latin typeface="Calibri"/>
                <a:ea typeface="Calibri"/>
                <a:cs typeface="Times New Roman"/>
              </a:rPr>
              <a:t>محو الأمية، </a:t>
            </a:r>
            <a:r>
              <a:rPr lang="ar-EG" sz="3900" b="1" dirty="0" smtClean="0">
                <a:solidFill>
                  <a:prstClr val="black"/>
                </a:solidFill>
                <a:latin typeface="Calibri"/>
                <a:ea typeface="Calibri"/>
                <a:cs typeface="Times New Roman"/>
              </a:rPr>
              <a:t>وخدمات </a:t>
            </a:r>
            <a:r>
              <a:rPr lang="ar-EG" sz="3900" b="1" dirty="0">
                <a:solidFill>
                  <a:prstClr val="black"/>
                </a:solidFill>
                <a:latin typeface="Calibri"/>
                <a:ea typeface="Calibri"/>
                <a:cs typeface="Times New Roman"/>
              </a:rPr>
              <a:t>التدريب والتوعية </a:t>
            </a:r>
            <a:r>
              <a:rPr lang="ar-EG" sz="3900" b="1" dirty="0" smtClean="0">
                <a:solidFill>
                  <a:prstClr val="black"/>
                </a:solidFill>
                <a:latin typeface="Calibri"/>
                <a:ea typeface="Calibri"/>
                <a:cs typeface="Times New Roman"/>
              </a:rPr>
              <a:t>وكذلك </a:t>
            </a:r>
            <a:r>
              <a:rPr lang="ar-EG" sz="3900" b="1" dirty="0">
                <a:solidFill>
                  <a:prstClr val="black"/>
                </a:solidFill>
                <a:latin typeface="Calibri"/>
                <a:ea typeface="Calibri"/>
                <a:cs typeface="Times New Roman"/>
              </a:rPr>
              <a:t>بعض خدمات الملبس والغذاء والتشجير.... </a:t>
            </a:r>
            <a:r>
              <a:rPr lang="ar-EG" sz="3900" b="1" dirty="0" smtClean="0">
                <a:solidFill>
                  <a:prstClr val="black"/>
                </a:solidFill>
                <a:latin typeface="Calibri"/>
                <a:ea typeface="Calibri"/>
                <a:cs typeface="Times New Roman"/>
              </a:rPr>
              <a:t>بالتعاون مع </a:t>
            </a:r>
            <a:r>
              <a:rPr lang="ar-EG" sz="3900" b="1" dirty="0">
                <a:solidFill>
                  <a:prstClr val="black"/>
                </a:solidFill>
                <a:latin typeface="Calibri"/>
                <a:ea typeface="Calibri"/>
                <a:cs typeface="Times New Roman"/>
              </a:rPr>
              <a:t>عدد من شركاء التنمية في المجتمع المدني </a:t>
            </a:r>
            <a:r>
              <a:rPr lang="ar-EG" sz="3900" b="1" dirty="0" smtClean="0">
                <a:solidFill>
                  <a:prstClr val="black"/>
                </a:solidFill>
                <a:latin typeface="Calibri"/>
                <a:ea typeface="Calibri"/>
                <a:cs typeface="Times New Roman"/>
              </a:rPr>
              <a:t>ومع </a:t>
            </a:r>
            <a:r>
              <a:rPr lang="ar-EG" sz="3900" b="1" dirty="0">
                <a:solidFill>
                  <a:prstClr val="black"/>
                </a:solidFill>
                <a:latin typeface="Calibri"/>
                <a:ea typeface="Calibri"/>
                <a:cs typeface="Times New Roman"/>
              </a:rPr>
              <a:t>أجهزة الحكم المحلي، </a:t>
            </a:r>
            <a:r>
              <a:rPr lang="ar-EG" sz="3900" b="1" dirty="0" smtClean="0">
                <a:solidFill>
                  <a:prstClr val="black"/>
                </a:solidFill>
                <a:latin typeface="Calibri"/>
                <a:ea typeface="Calibri"/>
                <a:cs typeface="Times New Roman"/>
              </a:rPr>
              <a:t>وكذلك </a:t>
            </a:r>
            <a:r>
              <a:rPr lang="ar-EG" sz="3900" b="1" dirty="0">
                <a:solidFill>
                  <a:prstClr val="black"/>
                </a:solidFill>
                <a:latin typeface="Calibri"/>
                <a:ea typeface="Calibri"/>
                <a:cs typeface="Times New Roman"/>
              </a:rPr>
              <a:t>بعض رجال الأعمال من محبي عمل الخير.</a:t>
            </a:r>
            <a:endParaRPr lang="en-US" sz="3900" b="1" dirty="0">
              <a:solidFill>
                <a:prstClr val="black"/>
              </a:solidFill>
            </a:endParaRPr>
          </a:p>
          <a:p>
            <a:pPr marL="0" indent="0" algn="justLow" rtl="1">
              <a:buNone/>
            </a:pPr>
            <a:r>
              <a:rPr lang="ar-EG" sz="2800" b="1" dirty="0" smtClean="0">
                <a:solidFill>
                  <a:srgbClr val="FF0000"/>
                </a:solidFill>
              </a:rPr>
              <a:t> </a:t>
            </a:r>
            <a:endParaRPr lang="ar-EG" sz="3200" b="1" dirty="0" smtClean="0"/>
          </a:p>
        </p:txBody>
      </p:sp>
    </p:spTree>
    <p:extLst>
      <p:ext uri="{BB962C8B-B14F-4D97-AF65-F5344CB8AC3E}">
        <p14:creationId xmlns:p14="http://schemas.microsoft.com/office/powerpoint/2010/main" val="114957793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9512" y="548680"/>
            <a:ext cx="8712968" cy="6048672"/>
          </a:xfrm>
        </p:spPr>
        <p:style>
          <a:lnRef idx="1">
            <a:schemeClr val="accent4"/>
          </a:lnRef>
          <a:fillRef idx="2">
            <a:schemeClr val="accent4"/>
          </a:fillRef>
          <a:effectRef idx="1">
            <a:schemeClr val="accent4"/>
          </a:effectRef>
          <a:fontRef idx="minor">
            <a:schemeClr val="dk1"/>
          </a:fontRef>
        </p:style>
        <p:txBody>
          <a:bodyPr>
            <a:normAutofit/>
          </a:bodyPr>
          <a:lstStyle/>
          <a:p>
            <a:pPr marL="0" marR="0" indent="0" algn="ctr" rtl="1">
              <a:spcBef>
                <a:spcPts val="0"/>
              </a:spcBef>
              <a:spcAft>
                <a:spcPts val="0"/>
              </a:spcAft>
              <a:buNone/>
            </a:pPr>
            <a:r>
              <a:rPr lang="en-US" sz="4000" b="1" dirty="0" smtClean="0">
                <a:solidFill>
                  <a:srgbClr val="FF0000"/>
                </a:solidFill>
                <a:latin typeface="Calibri"/>
                <a:ea typeface="Calibri"/>
                <a:cs typeface="Times New Roman"/>
              </a:rPr>
              <a:t>7</a:t>
            </a:r>
          </a:p>
          <a:p>
            <a:pPr marL="0" marR="0" indent="0" algn="just" rtl="1">
              <a:spcBef>
                <a:spcPts val="0"/>
              </a:spcBef>
              <a:spcAft>
                <a:spcPts val="0"/>
              </a:spcAft>
              <a:buNone/>
            </a:pPr>
            <a:r>
              <a:rPr lang="ar-EG" sz="4000" b="1" dirty="0" smtClean="0">
                <a:latin typeface="Calibri"/>
                <a:ea typeface="Calibri"/>
                <a:cs typeface="Times New Roman"/>
              </a:rPr>
              <a:t>ومن </a:t>
            </a:r>
            <a:r>
              <a:rPr lang="ar-EG" sz="4000" b="1" dirty="0">
                <a:latin typeface="Calibri"/>
                <a:ea typeface="Calibri"/>
                <a:cs typeface="Times New Roman"/>
              </a:rPr>
              <a:t>أبرز مميزات إذاعة القاهرة الكبرى: </a:t>
            </a:r>
            <a:endParaRPr lang="en-US" sz="4000" b="1" dirty="0" smtClean="0">
              <a:latin typeface="Calibri"/>
              <a:ea typeface="Calibri"/>
              <a:cs typeface="Times New Roman"/>
            </a:endParaRPr>
          </a:p>
          <a:p>
            <a:pPr marL="742950" marR="0" indent="-742950" algn="just" rtl="1">
              <a:spcBef>
                <a:spcPts val="0"/>
              </a:spcBef>
              <a:spcAft>
                <a:spcPts val="0"/>
              </a:spcAft>
              <a:buAutoNum type="arabicPeriod"/>
            </a:pPr>
            <a:r>
              <a:rPr lang="ar-EG" sz="3600" b="1" dirty="0" smtClean="0">
                <a:latin typeface="Calibri"/>
                <a:ea typeface="Calibri"/>
                <a:cs typeface="Times New Roman"/>
              </a:rPr>
              <a:t>تفاعلها </a:t>
            </a:r>
            <a:r>
              <a:rPr lang="ar-EG" sz="3600" b="1" dirty="0">
                <a:latin typeface="Calibri"/>
                <a:ea typeface="Calibri"/>
                <a:cs typeface="Times New Roman"/>
              </a:rPr>
              <a:t>الفوري مع الأحداث، </a:t>
            </a:r>
            <a:r>
              <a:rPr lang="ar-EG" sz="3600" b="1" dirty="0" smtClean="0">
                <a:latin typeface="Calibri"/>
                <a:ea typeface="Calibri"/>
                <a:cs typeface="Times New Roman"/>
              </a:rPr>
              <a:t>فيمكنها </a:t>
            </a:r>
            <a:r>
              <a:rPr lang="ar-EG" sz="3600" b="1" dirty="0">
                <a:latin typeface="Calibri"/>
                <a:ea typeface="Calibri"/>
                <a:cs typeface="Times New Roman"/>
              </a:rPr>
              <a:t>بكل سهولة أن تقطع برنامجها اليومي لتقديم </a:t>
            </a:r>
            <a:r>
              <a:rPr lang="ar-EG" sz="3600" b="1" dirty="0" smtClean="0">
                <a:latin typeface="Calibri"/>
                <a:ea typeface="Calibri"/>
                <a:cs typeface="Times New Roman"/>
              </a:rPr>
              <a:t>حدث </a:t>
            </a:r>
            <a:r>
              <a:rPr lang="ar-EG" sz="3600" b="1" dirty="0">
                <a:latin typeface="Calibri"/>
                <a:ea typeface="Calibri"/>
                <a:cs typeface="Times New Roman"/>
              </a:rPr>
              <a:t>مهم أو تغطية فعاليات مؤتمر أو ندوة أو زيارة، </a:t>
            </a:r>
            <a:r>
              <a:rPr lang="ar-EG" sz="3600" b="1" dirty="0" smtClean="0">
                <a:latin typeface="Calibri"/>
                <a:ea typeface="Calibri"/>
                <a:cs typeface="Times New Roman"/>
              </a:rPr>
              <a:t>وهذا </a:t>
            </a:r>
            <a:r>
              <a:rPr lang="ar-EG" sz="3600" b="1" dirty="0">
                <a:latin typeface="Calibri"/>
                <a:ea typeface="Calibri"/>
                <a:cs typeface="Times New Roman"/>
              </a:rPr>
              <a:t>اعتبارا من ديسمبر 2013</a:t>
            </a:r>
            <a:r>
              <a:rPr lang="ar-EG" sz="3600" b="1" dirty="0" smtClean="0">
                <a:latin typeface="Calibri"/>
                <a:ea typeface="Calibri"/>
                <a:cs typeface="Times New Roman"/>
              </a:rPr>
              <a:t>.</a:t>
            </a:r>
          </a:p>
          <a:p>
            <a:pPr marL="514350" marR="0" indent="-514350" algn="just" rtl="1">
              <a:spcBef>
                <a:spcPts val="0"/>
              </a:spcBef>
              <a:spcAft>
                <a:spcPts val="0"/>
              </a:spcAft>
              <a:buAutoNum type="arabicPeriod"/>
            </a:pPr>
            <a:r>
              <a:rPr lang="ar-EG" sz="3600" b="1" dirty="0">
                <a:latin typeface="Calibri"/>
                <a:ea typeface="Calibri"/>
                <a:cs typeface="Arial"/>
              </a:rPr>
              <a:t>كما تتابع الأحداث أولا </a:t>
            </a:r>
            <a:r>
              <a:rPr lang="ar-EG" sz="3600" b="1" dirty="0" smtClean="0">
                <a:latin typeface="Calibri"/>
                <a:ea typeface="Calibri"/>
                <a:cs typeface="Arial"/>
              </a:rPr>
              <a:t>بأول، بالإضافة </a:t>
            </a:r>
            <a:r>
              <a:rPr lang="ar-EG" sz="3600" b="1" dirty="0">
                <a:latin typeface="Calibri"/>
                <a:ea typeface="Calibri"/>
                <a:cs typeface="Arial"/>
              </a:rPr>
              <a:t>لتقديم بعض البرامج على الهواء </a:t>
            </a:r>
            <a:r>
              <a:rPr lang="ar-EG" sz="3600" b="1" dirty="0" smtClean="0">
                <a:latin typeface="Calibri"/>
                <a:ea typeface="Calibri"/>
                <a:cs typeface="Arial"/>
              </a:rPr>
              <a:t>بدلا </a:t>
            </a:r>
            <a:r>
              <a:rPr lang="ar-EG" sz="3600" b="1" dirty="0">
                <a:latin typeface="Calibri"/>
                <a:ea typeface="Calibri"/>
                <a:cs typeface="Arial"/>
              </a:rPr>
              <a:t>من تقديمها </a:t>
            </a:r>
            <a:r>
              <a:rPr lang="ar-EG" sz="3600" b="1" dirty="0" smtClean="0">
                <a:latin typeface="Calibri"/>
                <a:ea typeface="Calibri"/>
                <a:cs typeface="Arial"/>
              </a:rPr>
              <a:t>مسجلة. ولا </a:t>
            </a:r>
            <a:r>
              <a:rPr lang="ar-EG" sz="3600" b="1" dirty="0">
                <a:latin typeface="Calibri"/>
                <a:ea typeface="Calibri"/>
                <a:cs typeface="Arial"/>
              </a:rPr>
              <a:t>يخفى ما في ذلك من </a:t>
            </a:r>
            <a:r>
              <a:rPr lang="ar-EG" sz="3600" b="1" dirty="0" smtClean="0">
                <a:latin typeface="Calibri"/>
                <a:ea typeface="Calibri"/>
                <a:cs typeface="Arial"/>
              </a:rPr>
              <a:t>فائدة: لحيوية البث والآنية والسرعة </a:t>
            </a:r>
            <a:r>
              <a:rPr lang="ar-EG" sz="3600" b="1" dirty="0">
                <a:latin typeface="Calibri"/>
                <a:ea typeface="Calibri"/>
                <a:cs typeface="Arial"/>
              </a:rPr>
              <a:t>في </a:t>
            </a:r>
            <a:r>
              <a:rPr lang="ar-EG" sz="3600" b="1" dirty="0" smtClean="0">
                <a:latin typeface="Calibri"/>
                <a:ea typeface="Calibri"/>
                <a:cs typeface="Arial"/>
              </a:rPr>
              <a:t>التناول</a:t>
            </a:r>
            <a:r>
              <a:rPr lang="en-US" sz="3600" b="1" dirty="0">
                <a:latin typeface="Calibri"/>
                <a:ea typeface="Calibri"/>
                <a:cs typeface="Arial"/>
              </a:rPr>
              <a:t>(</a:t>
            </a:r>
            <a:r>
              <a:rPr lang="en-US" sz="3600" b="1" dirty="0" smtClean="0">
                <a:latin typeface="Calibri"/>
                <a:ea typeface="Calibri"/>
                <a:cs typeface="Arial"/>
              </a:rPr>
              <a:t>up </a:t>
            </a:r>
            <a:r>
              <a:rPr lang="en-US" sz="3600" b="1" dirty="0">
                <a:latin typeface="Calibri"/>
                <a:ea typeface="Calibri"/>
                <a:cs typeface="Arial"/>
              </a:rPr>
              <a:t>date) </a:t>
            </a:r>
            <a:r>
              <a:rPr lang="ar-EG" sz="3600" b="1" dirty="0" smtClean="0">
                <a:latin typeface="Calibri"/>
                <a:ea typeface="Calibri"/>
                <a:cs typeface="Arial"/>
              </a:rPr>
              <a:t>وكذا </a:t>
            </a:r>
            <a:r>
              <a:rPr lang="ar-EG" sz="3600" b="1" dirty="0">
                <a:latin typeface="Calibri"/>
                <a:ea typeface="Calibri"/>
                <a:cs typeface="Arial"/>
              </a:rPr>
              <a:t>يتيح التفاعل بالنسبة للمستمع.</a:t>
            </a:r>
          </a:p>
          <a:p>
            <a:pPr marL="514350" marR="0" indent="-514350" algn="just" rtl="1">
              <a:spcBef>
                <a:spcPts val="0"/>
              </a:spcBef>
              <a:spcAft>
                <a:spcPts val="0"/>
              </a:spcAft>
              <a:buAutoNum type="arabicPeriod"/>
            </a:pPr>
            <a:endParaRPr lang="en-US" sz="3200" b="1" dirty="0">
              <a:latin typeface="Calibri"/>
              <a:ea typeface="Calibri"/>
              <a:cs typeface="Arial"/>
            </a:endParaRPr>
          </a:p>
          <a:p>
            <a:pPr marL="0" indent="0" algn="just">
              <a:buNone/>
            </a:pPr>
            <a:endParaRPr lang="en-US" sz="3500" b="1" dirty="0"/>
          </a:p>
        </p:txBody>
      </p:sp>
    </p:spTree>
    <p:extLst>
      <p:ext uri="{BB962C8B-B14F-4D97-AF65-F5344CB8AC3E}">
        <p14:creationId xmlns:p14="http://schemas.microsoft.com/office/powerpoint/2010/main" val="95579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692696"/>
            <a:ext cx="8291264" cy="5950261"/>
          </a:xfrm>
        </p:spPr>
        <p:style>
          <a:lnRef idx="1">
            <a:schemeClr val="accent3"/>
          </a:lnRef>
          <a:fillRef idx="2">
            <a:schemeClr val="accent3"/>
          </a:fillRef>
          <a:effectRef idx="1">
            <a:schemeClr val="accent3"/>
          </a:effectRef>
          <a:fontRef idx="minor">
            <a:schemeClr val="dk1"/>
          </a:fontRef>
        </p:style>
        <p:txBody>
          <a:bodyPr>
            <a:normAutofit/>
          </a:bodyPr>
          <a:lstStyle/>
          <a:p>
            <a:pPr marL="0" lvl="0" indent="0" algn="ctr">
              <a:buClr>
                <a:srgbClr val="0BD0D9"/>
              </a:buClr>
              <a:buNone/>
            </a:pPr>
            <a:r>
              <a:rPr lang="ar-EG" sz="4400" b="1" dirty="0" smtClean="0">
                <a:solidFill>
                  <a:srgbClr val="FF0000"/>
                </a:solidFill>
                <a:cs typeface="PT Bold Heading" pitchFamily="2" charset="-78"/>
              </a:rPr>
              <a:t>8</a:t>
            </a:r>
          </a:p>
          <a:p>
            <a:pPr marL="0" lvl="0" indent="0" algn="ctr">
              <a:buClr>
                <a:srgbClr val="0BD0D9"/>
              </a:buClr>
              <a:buNone/>
            </a:pPr>
            <a:r>
              <a:rPr lang="en-US" sz="4400" b="1" dirty="0" smtClean="0">
                <a:solidFill>
                  <a:srgbClr val="FF0000"/>
                </a:solidFill>
                <a:cs typeface="PT Bold Heading" pitchFamily="2" charset="-78"/>
              </a:rPr>
              <a:t>Thanks </a:t>
            </a:r>
            <a:r>
              <a:rPr lang="en-US" sz="4400" b="1" dirty="0">
                <a:solidFill>
                  <a:srgbClr val="FF0000"/>
                </a:solidFill>
                <a:cs typeface="PT Bold Heading" pitchFamily="2" charset="-78"/>
              </a:rPr>
              <a:t>a lot…….</a:t>
            </a:r>
          </a:p>
          <a:p>
            <a:pPr marL="0" lvl="0" indent="0" algn="ctr">
              <a:buClr>
                <a:srgbClr val="0BD0D9"/>
              </a:buClr>
              <a:buNone/>
            </a:pPr>
            <a:r>
              <a:rPr lang="en-US" sz="4400" b="1" dirty="0">
                <a:solidFill>
                  <a:srgbClr val="FF0000"/>
                </a:solidFill>
                <a:cs typeface="PT Bold Heading" pitchFamily="2" charset="-78"/>
              </a:rPr>
              <a:t>Dr. </a:t>
            </a:r>
            <a:r>
              <a:rPr lang="en-US" sz="4400" b="1" dirty="0" err="1">
                <a:solidFill>
                  <a:srgbClr val="FF0000"/>
                </a:solidFill>
                <a:cs typeface="PT Bold Heading" pitchFamily="2" charset="-78"/>
              </a:rPr>
              <a:t>Ghada</a:t>
            </a:r>
            <a:r>
              <a:rPr lang="en-US" sz="4400" b="1" dirty="0">
                <a:solidFill>
                  <a:srgbClr val="FF0000"/>
                </a:solidFill>
                <a:cs typeface="PT Bold Heading" pitchFamily="2" charset="-78"/>
              </a:rPr>
              <a:t> </a:t>
            </a:r>
            <a:r>
              <a:rPr lang="en-US" sz="4400" b="1" dirty="0" err="1">
                <a:solidFill>
                  <a:srgbClr val="FF0000"/>
                </a:solidFill>
                <a:cs typeface="PT Bold Heading" pitchFamily="2" charset="-78"/>
              </a:rPr>
              <a:t>Mamdouh</a:t>
            </a:r>
            <a:endParaRPr lang="en-US" sz="4400" b="1" dirty="0">
              <a:solidFill>
                <a:srgbClr val="FF0000"/>
              </a:solidFill>
              <a:cs typeface="PT Bold Heading" pitchFamily="2" charset="-78"/>
            </a:endParaRPr>
          </a:p>
          <a:p>
            <a:pPr marL="0" lvl="0" indent="0" algn="ctr">
              <a:buClr>
                <a:srgbClr val="0BD0D9"/>
              </a:buClr>
              <a:buNone/>
            </a:pPr>
            <a:r>
              <a:rPr lang="ar-EG" sz="4400" b="1" dirty="0">
                <a:solidFill>
                  <a:srgbClr val="FF0000"/>
                </a:solidFill>
                <a:cs typeface="PT Bold Heading" pitchFamily="2" charset="-78"/>
              </a:rPr>
              <a:t>للتواصل:</a:t>
            </a:r>
          </a:p>
          <a:p>
            <a:pPr marL="0" lvl="0" indent="0" algn="ctr">
              <a:buClr>
                <a:srgbClr val="0BD0D9"/>
              </a:buClr>
              <a:buNone/>
            </a:pPr>
            <a:r>
              <a:rPr lang="en-US" sz="4400" b="1" dirty="0">
                <a:solidFill>
                  <a:srgbClr val="FF0000"/>
                </a:solidFill>
                <a:cs typeface="PT Bold Heading" pitchFamily="2" charset="-78"/>
              </a:rPr>
              <a:t>Ghada420.gms@gmail.com</a:t>
            </a:r>
            <a:endParaRPr lang="ar-EG" sz="4400" b="1" dirty="0">
              <a:solidFill>
                <a:srgbClr val="FF0000"/>
              </a:solidFill>
              <a:cs typeface="PT Bold Heading" pitchFamily="2" charset="-78"/>
            </a:endParaRPr>
          </a:p>
          <a:p>
            <a:pPr marL="0" indent="0" algn="ctr" rtl="1">
              <a:buNone/>
            </a:pPr>
            <a:endParaRPr lang="ar-EG"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14949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3147</TotalTime>
  <Words>439</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الإذاعات والقنوات الإقليمية</dc:title>
  <dc:creator>user</dc:creator>
  <cp:lastModifiedBy>user</cp:lastModifiedBy>
  <cp:revision>79</cp:revision>
  <dcterms:created xsi:type="dcterms:W3CDTF">2020-03-16T22:48:35Z</dcterms:created>
  <dcterms:modified xsi:type="dcterms:W3CDTF">2020-04-02T08:15:28Z</dcterms:modified>
</cp:coreProperties>
</file>